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5" d="100"/>
          <a:sy n="95" d="100"/>
        </p:scale>
        <p:origin x="-114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2B7-44AA-4D74-8CB9-F369BACC4388}" type="datetimeFigureOut">
              <a:rPr lang="es-CO" smtClean="0"/>
              <a:t>11/06/2015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D7BD-F168-4CDD-8DB5-784F539FA5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4881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2B7-44AA-4D74-8CB9-F369BACC4388}" type="datetimeFigureOut">
              <a:rPr lang="es-CO" smtClean="0"/>
              <a:t>11/06/2015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D7BD-F168-4CDD-8DB5-784F539FA5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2826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2B7-44AA-4D74-8CB9-F369BACC4388}" type="datetimeFigureOut">
              <a:rPr lang="es-CO" smtClean="0"/>
              <a:t>11/06/2015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D7BD-F168-4CDD-8DB5-784F539FA5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745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2B7-44AA-4D74-8CB9-F369BACC4388}" type="datetimeFigureOut">
              <a:rPr lang="es-CO" smtClean="0"/>
              <a:t>11/06/2015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D7BD-F168-4CDD-8DB5-784F539FA5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147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2B7-44AA-4D74-8CB9-F369BACC4388}" type="datetimeFigureOut">
              <a:rPr lang="es-CO" smtClean="0"/>
              <a:t>11/06/2015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D7BD-F168-4CDD-8DB5-784F539FA5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949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2B7-44AA-4D74-8CB9-F369BACC4388}" type="datetimeFigureOut">
              <a:rPr lang="es-CO" smtClean="0"/>
              <a:t>11/06/2015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D7BD-F168-4CDD-8DB5-784F539FA5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201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2B7-44AA-4D74-8CB9-F369BACC4388}" type="datetimeFigureOut">
              <a:rPr lang="es-CO" smtClean="0"/>
              <a:t>11/06/2015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D7BD-F168-4CDD-8DB5-784F539FA5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598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2B7-44AA-4D74-8CB9-F369BACC4388}" type="datetimeFigureOut">
              <a:rPr lang="es-CO" smtClean="0"/>
              <a:t>11/06/2015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D7BD-F168-4CDD-8DB5-784F539FA5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763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2B7-44AA-4D74-8CB9-F369BACC4388}" type="datetimeFigureOut">
              <a:rPr lang="es-CO" smtClean="0"/>
              <a:t>11/06/2015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D7BD-F168-4CDD-8DB5-784F539FA5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496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2B7-44AA-4D74-8CB9-F369BACC4388}" type="datetimeFigureOut">
              <a:rPr lang="es-CO" smtClean="0"/>
              <a:t>11/06/2015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D7BD-F168-4CDD-8DB5-784F539FA5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2168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2B7-44AA-4D74-8CB9-F369BACC4388}" type="datetimeFigureOut">
              <a:rPr lang="es-CO" smtClean="0"/>
              <a:t>11/06/2015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D7BD-F168-4CDD-8DB5-784F539FA5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445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7E2B7-44AA-4D74-8CB9-F369BACC4388}" type="datetimeFigureOut">
              <a:rPr lang="es-CO" smtClean="0"/>
              <a:t>11/06/2015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3D7BD-F168-4CDD-8DB5-784F539FA5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549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hyperlink" Target="Trabajo%20Legislaci&#243;n%20N&#243;mina.doc" TargetMode="External"/><Relationship Id="rId7" Type="http://schemas.openxmlformats.org/officeDocument/2006/relationships/slide" Target="slide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slide" Target="slide2.xml"/><Relationship Id="rId10" Type="http://schemas.openxmlformats.org/officeDocument/2006/relationships/slide" Target="slide6.xml"/><Relationship Id="rId4" Type="http://schemas.openxmlformats.org/officeDocument/2006/relationships/hyperlink" Target="NOMINA_PAGO_DE_SUELDOS_LW%20(1).xls" TargetMode="External"/><Relationship Id="rId9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jpe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" Target="slide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oras%20Extras.xl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Sitio%20Web%20N&#243;mina_files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1000"/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52816" y="322729"/>
            <a:ext cx="10519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LIQUIDACIÓN DE NÓMINA</a:t>
            </a:r>
            <a:endParaRPr lang="es-ES" sz="54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5" name="Recortar rectángulo de esquina sencilla 4">
            <a:hlinkClick r:id="rId3" action="ppaction://hlinkfile"/>
          </p:cNvPr>
          <p:cNvSpPr/>
          <p:nvPr/>
        </p:nvSpPr>
        <p:spPr>
          <a:xfrm>
            <a:off x="849819" y="1680882"/>
            <a:ext cx="4249269" cy="675952"/>
          </a:xfrm>
          <a:prstGeom prst="snip1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Legislación laboral</a:t>
            </a:r>
            <a:endParaRPr lang="es-CO" sz="3200" dirty="0">
              <a:ln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ecortar rectángulo de esquina sencilla 5">
            <a:hlinkClick r:id="rId4" action="ppaction://hlinkfile"/>
          </p:cNvPr>
          <p:cNvSpPr/>
          <p:nvPr/>
        </p:nvSpPr>
        <p:spPr>
          <a:xfrm>
            <a:off x="836938" y="2842362"/>
            <a:ext cx="4249271" cy="715670"/>
          </a:xfrm>
          <a:prstGeom prst="snip1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Liquidación de nómina</a:t>
            </a:r>
            <a:endParaRPr lang="es-CO" sz="3200" dirty="0">
              <a:ln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Recortar rectángulo de esquina sencilla 6">
            <a:hlinkClick r:id="rId5" action="ppaction://hlinksldjump"/>
          </p:cNvPr>
          <p:cNvSpPr/>
          <p:nvPr/>
        </p:nvSpPr>
        <p:spPr>
          <a:xfrm>
            <a:off x="810611" y="4073680"/>
            <a:ext cx="4249271" cy="601351"/>
          </a:xfrm>
          <a:prstGeom prst="snip1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Definición</a:t>
            </a:r>
            <a:endParaRPr lang="es-CO" sz="3200" dirty="0">
              <a:ln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Recortar rectángulo de esquina sencilla 7">
            <a:hlinkClick r:id="rId6" action="ppaction://hlinksldjump"/>
          </p:cNvPr>
          <p:cNvSpPr/>
          <p:nvPr/>
        </p:nvSpPr>
        <p:spPr>
          <a:xfrm>
            <a:off x="811179" y="5122648"/>
            <a:ext cx="4249271" cy="647087"/>
          </a:xfrm>
          <a:prstGeom prst="snip1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Video</a:t>
            </a:r>
            <a:endParaRPr lang="es-CO" sz="3200" dirty="0">
              <a:ln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Recortar rectángulo de esquina sencilla 8">
            <a:hlinkClick r:id="rId7" action="ppaction://hlinksldjump"/>
          </p:cNvPr>
          <p:cNvSpPr/>
          <p:nvPr/>
        </p:nvSpPr>
        <p:spPr>
          <a:xfrm>
            <a:off x="6397326" y="5122648"/>
            <a:ext cx="4249271" cy="647087"/>
          </a:xfrm>
          <a:prstGeom prst="snip1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Sitio Web</a:t>
            </a:r>
            <a:endParaRPr lang="es-CO" sz="3200" dirty="0">
              <a:ln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Recortar rectángulo de esquina sencilla 9">
            <a:hlinkClick r:id="rId8" action="ppaction://hlinksldjump"/>
          </p:cNvPr>
          <p:cNvSpPr/>
          <p:nvPr/>
        </p:nvSpPr>
        <p:spPr>
          <a:xfrm>
            <a:off x="6384449" y="2842362"/>
            <a:ext cx="4249271" cy="715670"/>
          </a:xfrm>
          <a:prstGeom prst="snip1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% empleado</a:t>
            </a:r>
            <a:endParaRPr lang="es-CO" sz="3200" dirty="0">
              <a:ln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Recortar rectángulo de esquina sencilla 10">
            <a:hlinkClick r:id="rId9" action="ppaction://hlinksldjump"/>
          </p:cNvPr>
          <p:cNvSpPr/>
          <p:nvPr/>
        </p:nvSpPr>
        <p:spPr>
          <a:xfrm>
            <a:off x="6358691" y="1694327"/>
            <a:ext cx="4249271" cy="662507"/>
          </a:xfrm>
          <a:prstGeom prst="snip1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% empleador</a:t>
            </a:r>
            <a:endParaRPr lang="es-CO" sz="3200" dirty="0">
              <a:ln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Recortar rectángulo de esquina sencilla 11">
            <a:hlinkClick r:id="rId10" action="ppaction://hlinksldjump"/>
          </p:cNvPr>
          <p:cNvSpPr/>
          <p:nvPr/>
        </p:nvSpPr>
        <p:spPr>
          <a:xfrm>
            <a:off x="6397328" y="4073680"/>
            <a:ext cx="4249271" cy="601351"/>
          </a:xfrm>
          <a:prstGeom prst="snip1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Recargo y horas extras</a:t>
            </a:r>
            <a:endParaRPr lang="es-CO" sz="3200" dirty="0">
              <a:ln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48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7999">
              <a:srgbClr val="99CCFF"/>
            </a:gs>
            <a:gs pos="36000">
              <a:schemeClr val="accent2">
                <a:lumMod val="60000"/>
                <a:lumOff val="40000"/>
              </a:schemeClr>
            </a:gs>
            <a:gs pos="61000">
              <a:srgbClr val="CC99FF"/>
            </a:gs>
            <a:gs pos="82001">
              <a:schemeClr val="accent2">
                <a:lumMod val="40000"/>
                <a:lumOff val="60000"/>
              </a:schemeClr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2816" y="322729"/>
            <a:ext cx="10519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DEFINICIÓN</a:t>
            </a:r>
            <a:endParaRPr lang="es-ES" sz="54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359441" y="1555203"/>
            <a:ext cx="6269960" cy="474681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500" dirty="0">
                <a:solidFill>
                  <a:schemeClr val="tx1"/>
                </a:solidFill>
                <a:latin typeface="Arial Black" panose="020B0A04020102020204" pitchFamily="34" charset="0"/>
              </a:rPr>
              <a:t>Es la relación de pago donde una empresa recoge los registros financieros de sus empleados. En ella se encuentran detalladas las asignaciones, deducciones y retenciones de carácter legal y contractual que percibe el trabajador en su salario, y que corresponden a un periodo de tiempo determinado.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955" y="1642924"/>
            <a:ext cx="4756093" cy="4777434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" name="7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5930" y="226903"/>
            <a:ext cx="1108306" cy="1114982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scene3d>
            <a:camera prst="orthographicFront"/>
            <a:lightRig rig="threePt" dir="t"/>
          </a:scene3d>
          <a:sp3d extrusionH="76200" contourW="12700" prstMaterial="dkEdge">
            <a:bevelT w="165100" prst="coolSlant"/>
            <a:extrusionClr>
              <a:schemeClr val="accent5">
                <a:lumMod val="75000"/>
              </a:schemeClr>
            </a:extrusionClr>
            <a:contourClr>
              <a:schemeClr val="accent5">
                <a:lumMod val="75000"/>
              </a:schemeClr>
            </a:contourClr>
          </a:sp3d>
        </p:spPr>
      </p:pic>
    </p:spTree>
    <p:extLst>
      <p:ext uri="{BB962C8B-B14F-4D97-AF65-F5344CB8AC3E}">
        <p14:creationId xmlns:p14="http://schemas.microsoft.com/office/powerpoint/2010/main" val="364367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2816" y="322729"/>
            <a:ext cx="10519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VIDEO</a:t>
            </a:r>
            <a:endParaRPr lang="es-ES" sz="54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325" y="2852738"/>
            <a:ext cx="1152525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4 Imagen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719" y="226903"/>
            <a:ext cx="1108306" cy="1114982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scene3d>
            <a:camera prst="orthographicFront"/>
            <a:lightRig rig="threePt" dir="t"/>
          </a:scene3d>
          <a:sp3d extrusionH="76200" contourW="12700" prstMaterial="dkEdge">
            <a:bevelT w="165100" prst="coolSlant"/>
            <a:extrusionClr>
              <a:schemeClr val="accent5">
                <a:lumMod val="75000"/>
              </a:schemeClr>
            </a:extrusionClr>
            <a:contourClr>
              <a:schemeClr val="accent5">
                <a:lumMod val="75000"/>
              </a:schemeClr>
            </a:contourClr>
          </a:sp3d>
        </p:spPr>
      </p:pic>
    </p:spTree>
    <p:controls>
      <mc:AlternateContent xmlns:mc="http://schemas.openxmlformats.org/markup-compatibility/2006">
        <mc:Choice xmlns:v="urn:schemas-microsoft-com:vml" Requires="v">
          <p:control spid="1034" name="ShockwaveFlash1" r:id="rId2" imgW="10031400" imgH="4892760"/>
        </mc:Choice>
        <mc:Fallback>
          <p:control name="ShockwaveFlash1" r:id="rId2" imgW="10031400" imgH="4892760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06488" y="1547813"/>
                  <a:ext cx="10031412" cy="48926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57038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984706" y="249512"/>
            <a:ext cx="667126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APORTES REALIADOS POR EL EMPLEADOR</a:t>
            </a:r>
            <a:endParaRPr lang="es-E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graphicFrame>
        <p:nvGraphicFramePr>
          <p:cNvPr id="11" name="10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495527"/>
              </p:ext>
            </p:extLst>
          </p:nvPr>
        </p:nvGraphicFramePr>
        <p:xfrm>
          <a:off x="3255822" y="985233"/>
          <a:ext cx="8524741" cy="5486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58036"/>
                <a:gridCol w="1532586"/>
                <a:gridCol w="4134119"/>
              </a:tblGrid>
              <a:tr h="351518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CONCEPTO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PORCENTAJE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CÁLCULO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518">
                <a:tc>
                  <a:txBody>
                    <a:bodyPr/>
                    <a:lstStyle/>
                    <a:p>
                      <a:r>
                        <a:rPr lang="es-CO" dirty="0" smtClean="0"/>
                        <a:t>SENA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2%</a:t>
                      </a:r>
                      <a:endParaRPr lang="es-E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s-CO" dirty="0" smtClean="0"/>
                    </a:p>
                    <a:p>
                      <a:r>
                        <a:rPr lang="es-CO" dirty="0" smtClean="0"/>
                        <a:t>Se calcula</a:t>
                      </a:r>
                      <a:r>
                        <a:rPr lang="es-CO" baseline="0" dirty="0" smtClean="0"/>
                        <a:t> del devengado del empleado menos el auxilio de transporte.</a:t>
                      </a:r>
                      <a:endParaRPr lang="es-E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518">
                <a:tc>
                  <a:txBody>
                    <a:bodyPr/>
                    <a:lstStyle/>
                    <a:p>
                      <a:r>
                        <a:rPr lang="es-CO" dirty="0" smtClean="0"/>
                        <a:t>ICBF</a:t>
                      </a:r>
                      <a:endParaRPr lang="es-E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3%</a:t>
                      </a:r>
                      <a:endParaRPr lang="es-E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518">
                <a:tc>
                  <a:txBody>
                    <a:bodyPr/>
                    <a:lstStyle/>
                    <a:p>
                      <a:r>
                        <a:rPr lang="es-CO" dirty="0" smtClean="0"/>
                        <a:t>Caja</a:t>
                      </a:r>
                      <a:r>
                        <a:rPr lang="es-CO" baseline="0" dirty="0" smtClean="0"/>
                        <a:t> de Compensación</a:t>
                      </a:r>
                      <a:endParaRPr lang="es-E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4%</a:t>
                      </a:r>
                      <a:endParaRPr lang="es-E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518">
                <a:tc>
                  <a:txBody>
                    <a:bodyPr/>
                    <a:lstStyle/>
                    <a:p>
                      <a:r>
                        <a:rPr lang="es-CO" dirty="0" smtClean="0"/>
                        <a:t>Prima de Servicios</a:t>
                      </a:r>
                      <a:endParaRPr lang="es-E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8,34%</a:t>
                      </a:r>
                      <a:endParaRPr lang="es-E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Se calcula</a:t>
                      </a:r>
                      <a:r>
                        <a:rPr lang="es-CO" baseline="0" dirty="0" smtClean="0"/>
                        <a:t> del devengado del empleado incluyendo el auxilio de transporte.</a:t>
                      </a:r>
                      <a:endParaRPr lang="es-ES" dirty="0" smtClean="0"/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351518">
                <a:tc>
                  <a:txBody>
                    <a:bodyPr/>
                    <a:lstStyle/>
                    <a:p>
                      <a:r>
                        <a:rPr lang="es-CO" dirty="0" smtClean="0"/>
                        <a:t>Cesantías</a:t>
                      </a:r>
                      <a:endParaRPr lang="es-E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8,34%</a:t>
                      </a:r>
                      <a:endParaRPr lang="es-E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351518">
                <a:tc>
                  <a:txBody>
                    <a:bodyPr/>
                    <a:lstStyle/>
                    <a:p>
                      <a:r>
                        <a:rPr lang="es-CO" dirty="0" smtClean="0"/>
                        <a:t>Vacaciones</a:t>
                      </a:r>
                      <a:endParaRPr lang="es-E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4,17%</a:t>
                      </a:r>
                      <a:endParaRPr lang="es-E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351518">
                <a:tc>
                  <a:txBody>
                    <a:bodyPr/>
                    <a:lstStyle/>
                    <a:p>
                      <a:r>
                        <a:rPr lang="es-CO" dirty="0" smtClean="0"/>
                        <a:t>Intereses</a:t>
                      </a:r>
                      <a:r>
                        <a:rPr lang="es-CO" baseline="0" dirty="0" smtClean="0"/>
                        <a:t> a las Cesantía</a:t>
                      </a:r>
                      <a:endParaRPr lang="es-E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1%</a:t>
                      </a:r>
                      <a:endParaRPr lang="es-E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Se</a:t>
                      </a:r>
                      <a:r>
                        <a:rPr lang="es-CO" baseline="0" dirty="0" smtClean="0"/>
                        <a:t> calcula del valor de las Cesantías.</a:t>
                      </a:r>
                      <a:endParaRPr lang="es-E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351518">
                <a:tc>
                  <a:txBody>
                    <a:bodyPr/>
                    <a:lstStyle/>
                    <a:p>
                      <a:r>
                        <a:rPr lang="es-CO" dirty="0" smtClean="0"/>
                        <a:t>Salud</a:t>
                      </a:r>
                      <a:endParaRPr lang="es-ES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8,5%</a:t>
                      </a:r>
                      <a:endParaRPr lang="es-ES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 rowSpan="7"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Se calcula</a:t>
                      </a:r>
                      <a:r>
                        <a:rPr lang="es-CO" baseline="0" dirty="0" smtClean="0"/>
                        <a:t> del devengado del empleado menos el auxilio de transporte.</a:t>
                      </a:r>
                      <a:endParaRPr lang="es-ES" dirty="0" smtClean="0"/>
                    </a:p>
                    <a:p>
                      <a:endParaRPr lang="es-ES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</a:tr>
              <a:tr h="351518">
                <a:tc>
                  <a:txBody>
                    <a:bodyPr/>
                    <a:lstStyle/>
                    <a:p>
                      <a:r>
                        <a:rPr lang="es-CO" dirty="0" smtClean="0"/>
                        <a:t>Pensión</a:t>
                      </a:r>
                      <a:endParaRPr lang="es-ES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12%</a:t>
                      </a:r>
                      <a:endParaRPr lang="es-ES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1518">
                <a:tc rowSpan="5"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r>
                        <a:rPr lang="es-CO" dirty="0" smtClean="0"/>
                        <a:t>Riesgos Profesionales</a:t>
                      </a:r>
                      <a:endParaRPr lang="es-ES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I: 0,522%</a:t>
                      </a:r>
                      <a:endParaRPr lang="es-ES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1518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II: 1,044%</a:t>
                      </a:r>
                      <a:endParaRPr lang="es-ES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1518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III:</a:t>
                      </a:r>
                      <a:r>
                        <a:rPr lang="es-CO" baseline="0" dirty="0" smtClean="0"/>
                        <a:t> 2,436%</a:t>
                      </a:r>
                      <a:endParaRPr lang="es-ES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1518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IV:</a:t>
                      </a:r>
                      <a:r>
                        <a:rPr lang="es-CO" baseline="0" dirty="0" smtClean="0"/>
                        <a:t> 4,350%</a:t>
                      </a:r>
                      <a:endParaRPr lang="es-ES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1518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V: 6,960%</a:t>
                      </a:r>
                      <a:endParaRPr lang="es-ES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14 Flecha derecha"/>
          <p:cNvSpPr/>
          <p:nvPr/>
        </p:nvSpPr>
        <p:spPr>
          <a:xfrm>
            <a:off x="609180" y="2556457"/>
            <a:ext cx="2468484" cy="1171976"/>
          </a:xfrm>
          <a:prstGeom prst="rightArrow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CARGA PRESTACIONAL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6" name="15 Flecha derecha"/>
          <p:cNvSpPr/>
          <p:nvPr/>
        </p:nvSpPr>
        <p:spPr>
          <a:xfrm>
            <a:off x="609180" y="1184856"/>
            <a:ext cx="2468484" cy="108779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PARAFISCALES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7" name="16 Flecha derecha"/>
          <p:cNvSpPr/>
          <p:nvPr/>
        </p:nvSpPr>
        <p:spPr>
          <a:xfrm>
            <a:off x="559907" y="4326681"/>
            <a:ext cx="2468484" cy="1137634"/>
          </a:xfrm>
          <a:prstGeom prst="rightArrow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SEGURIDAD SOCIAL</a:t>
            </a:r>
            <a:endParaRPr lang="es-ES" b="1" dirty="0">
              <a:solidFill>
                <a:schemeClr val="tx1"/>
              </a:solidFill>
            </a:endParaRPr>
          </a:p>
        </p:txBody>
      </p:sp>
      <p:pic>
        <p:nvPicPr>
          <p:cNvPr id="8" name="7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48" y="5468604"/>
            <a:ext cx="1108306" cy="1114982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scene3d>
            <a:camera prst="orthographicFront"/>
            <a:lightRig rig="threePt" dir="t"/>
          </a:scene3d>
          <a:sp3d extrusionH="76200" contourW="12700" prstMaterial="dkEdge">
            <a:bevelT w="165100" prst="coolSlant"/>
            <a:extrusionClr>
              <a:schemeClr val="accent5">
                <a:lumMod val="75000"/>
              </a:schemeClr>
            </a:extrusionClr>
            <a:contourClr>
              <a:schemeClr val="accent5">
                <a:lumMod val="75000"/>
              </a:schemeClr>
            </a:contourClr>
          </a:sp3d>
        </p:spPr>
      </p:pic>
    </p:spTree>
    <p:extLst>
      <p:ext uri="{BB962C8B-B14F-4D97-AF65-F5344CB8AC3E}">
        <p14:creationId xmlns:p14="http://schemas.microsoft.com/office/powerpoint/2010/main" val="268852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300766" y="504492"/>
            <a:ext cx="9968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APORTES REALIADOS POR EL </a:t>
            </a:r>
            <a:r>
              <a:rPr lang="es-E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TRABAJADOR</a:t>
            </a:r>
            <a:endParaRPr lang="es-E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graphicFrame>
        <p:nvGraphicFramePr>
          <p:cNvPr id="11" name="10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4482457"/>
              </p:ext>
            </p:extLst>
          </p:nvPr>
        </p:nvGraphicFramePr>
        <p:xfrm>
          <a:off x="3195031" y="1794676"/>
          <a:ext cx="8125497" cy="286572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24184"/>
                <a:gridCol w="1460810"/>
                <a:gridCol w="3940503"/>
              </a:tblGrid>
              <a:tr h="554686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CONCEPTO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PORCENTAJE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CÁLCULO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30965">
                <a:tc>
                  <a:txBody>
                    <a:bodyPr/>
                    <a:lstStyle/>
                    <a:p>
                      <a:r>
                        <a:rPr lang="es-CO" dirty="0" smtClean="0"/>
                        <a:t>Salud</a:t>
                      </a:r>
                      <a:endParaRPr lang="es-ES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8,5%</a:t>
                      </a:r>
                      <a:endParaRPr lang="es-ES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s-CO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Se calcula</a:t>
                      </a:r>
                      <a:r>
                        <a:rPr lang="es-CO" baseline="0" dirty="0" smtClean="0"/>
                        <a:t> del devengado del empleado menos el auxilio de transporte.</a:t>
                      </a:r>
                      <a:endParaRPr lang="es-ES" dirty="0" smtClean="0"/>
                    </a:p>
                    <a:p>
                      <a:endParaRPr lang="es-ES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80071">
                <a:tc>
                  <a:txBody>
                    <a:bodyPr/>
                    <a:lstStyle/>
                    <a:p>
                      <a:r>
                        <a:rPr lang="es-CO" dirty="0" smtClean="0"/>
                        <a:t>Pensión</a:t>
                      </a:r>
                      <a:endParaRPr lang="es-ES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12%</a:t>
                      </a:r>
                      <a:endParaRPr lang="es-ES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16 Flecha derecha"/>
          <p:cNvSpPr/>
          <p:nvPr/>
        </p:nvSpPr>
        <p:spPr>
          <a:xfrm>
            <a:off x="557663" y="2665927"/>
            <a:ext cx="2468484" cy="1365164"/>
          </a:xfrm>
          <a:prstGeom prst="rightArrow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SEGURIDAD SOCIAL</a:t>
            </a:r>
            <a:endParaRPr lang="es-ES" b="1" dirty="0">
              <a:solidFill>
                <a:schemeClr val="tx1"/>
              </a:solidFill>
            </a:endParaRPr>
          </a:p>
        </p:txBody>
      </p:sp>
      <p:pic>
        <p:nvPicPr>
          <p:cNvPr id="5" name="4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451" y="5325720"/>
            <a:ext cx="1108306" cy="1114982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scene3d>
            <a:camera prst="orthographicFront"/>
            <a:lightRig rig="threePt" dir="t"/>
          </a:scene3d>
          <a:sp3d extrusionH="76200" contourW="12700" prstMaterial="dkEdge">
            <a:bevelT w="165100" prst="coolSlant"/>
            <a:extrusionClr>
              <a:schemeClr val="accent5">
                <a:lumMod val="75000"/>
              </a:schemeClr>
            </a:extrusionClr>
            <a:contourClr>
              <a:schemeClr val="accent5">
                <a:lumMod val="75000"/>
              </a:schemeClr>
            </a:contourClr>
          </a:sp3d>
        </p:spPr>
      </p:pic>
    </p:spTree>
    <p:extLst>
      <p:ext uri="{BB962C8B-B14F-4D97-AF65-F5344CB8AC3E}">
        <p14:creationId xmlns:p14="http://schemas.microsoft.com/office/powerpoint/2010/main" val="158113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944366" y="423811"/>
            <a:ext cx="667126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HORAS EXTRAS</a:t>
            </a:r>
            <a:endParaRPr lang="es-E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graphicFrame>
        <p:nvGraphicFramePr>
          <p:cNvPr id="11" name="10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066761"/>
              </p:ext>
            </p:extLst>
          </p:nvPr>
        </p:nvGraphicFramePr>
        <p:xfrm>
          <a:off x="1005625" y="1674250"/>
          <a:ext cx="9387625" cy="185713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72541"/>
                <a:gridCol w="4815084"/>
              </a:tblGrid>
              <a:tr h="351518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HORAS EXTRAS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RECARGO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4097">
                <a:tc>
                  <a:txBody>
                    <a:bodyPr/>
                    <a:lstStyle/>
                    <a:p>
                      <a:r>
                        <a:rPr lang="es-CO" dirty="0" smtClean="0"/>
                        <a:t>Hora Extra Diurna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Valor Hora ordinaria</a:t>
                      </a:r>
                      <a:r>
                        <a:rPr lang="es-ES" baseline="0" dirty="0" smtClean="0"/>
                        <a:t> por el 1,</a:t>
                      </a:r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51518">
                <a:tc>
                  <a:txBody>
                    <a:bodyPr/>
                    <a:lstStyle/>
                    <a:p>
                      <a:r>
                        <a:rPr lang="es-CO" dirty="0" smtClean="0"/>
                        <a:t>Hora</a:t>
                      </a:r>
                      <a:r>
                        <a:rPr lang="es-CO" baseline="0" dirty="0" smtClean="0"/>
                        <a:t> Extra Nocturna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Valor hora ordinaria por el 1,75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1518">
                <a:tc>
                  <a:txBody>
                    <a:bodyPr/>
                    <a:lstStyle/>
                    <a:p>
                      <a:r>
                        <a:rPr lang="es-CO" dirty="0" smtClean="0"/>
                        <a:t>Hora Extra</a:t>
                      </a:r>
                      <a:r>
                        <a:rPr lang="es-CO" baseline="0" dirty="0" smtClean="0"/>
                        <a:t> Dominical y Festivo Diurno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Valor hora </a:t>
                      </a:r>
                      <a:r>
                        <a:rPr lang="pt-BR" dirty="0" err="1" smtClean="0"/>
                        <a:t>ordinaria</a:t>
                      </a:r>
                      <a:r>
                        <a:rPr lang="pt-BR" dirty="0" smtClean="0"/>
                        <a:t> por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el</a:t>
                      </a:r>
                      <a:r>
                        <a:rPr lang="pt-BR" baseline="0" dirty="0" smtClean="0"/>
                        <a:t> 2,2</a:t>
                      </a:r>
                      <a:r>
                        <a:rPr lang="pt-BR" dirty="0" smtClean="0"/>
                        <a:t>5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51518">
                <a:tc>
                  <a:txBody>
                    <a:bodyPr/>
                    <a:lstStyle/>
                    <a:p>
                      <a:r>
                        <a:rPr lang="es-CO" dirty="0" smtClean="0"/>
                        <a:t>Hora Extra Dominical y Festivo Nocturno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Valor hora ordinaria por</a:t>
                      </a:r>
                      <a:r>
                        <a:rPr lang="es-ES" baseline="0" dirty="0" smtClean="0"/>
                        <a:t> el 2,</a:t>
                      </a:r>
                      <a:r>
                        <a:rPr lang="es-ES" dirty="0" smtClean="0"/>
                        <a:t>75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7 Imagen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210" y="3903842"/>
            <a:ext cx="2672431" cy="2672431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9" name="8 Llamada rectangular redondeada"/>
          <p:cNvSpPr/>
          <p:nvPr/>
        </p:nvSpPr>
        <p:spPr>
          <a:xfrm>
            <a:off x="7310084" y="3709115"/>
            <a:ext cx="2305542" cy="1249251"/>
          </a:xfrm>
          <a:prstGeom prst="wedgeRoundRectCallout">
            <a:avLst>
              <a:gd name="adj1" fmla="val -73481"/>
              <a:gd name="adj2" fmla="val 83924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Clic aquí para visualizar el cálculo de las horas extras</a:t>
            </a:r>
            <a:endParaRPr lang="es-ES" b="1" dirty="0">
              <a:solidFill>
                <a:schemeClr val="tx1"/>
              </a:solidFill>
            </a:endParaRPr>
          </a:p>
        </p:txBody>
      </p:sp>
      <p:pic>
        <p:nvPicPr>
          <p:cNvPr id="14" name="13 Imagen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96" y="5240057"/>
            <a:ext cx="1108306" cy="1114982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scene3d>
            <a:camera prst="orthographicFront"/>
            <a:lightRig rig="threePt" dir="t"/>
          </a:scene3d>
          <a:sp3d extrusionH="76200" contourW="12700" prstMaterial="dkEdge">
            <a:bevelT w="165100" prst="coolSlant"/>
            <a:extrusionClr>
              <a:schemeClr val="accent5">
                <a:lumMod val="75000"/>
              </a:schemeClr>
            </a:extrusionClr>
            <a:contourClr>
              <a:schemeClr val="accent5">
                <a:lumMod val="75000"/>
              </a:schemeClr>
            </a:contourClr>
          </a:sp3d>
        </p:spPr>
      </p:pic>
    </p:spTree>
    <p:extLst>
      <p:ext uri="{BB962C8B-B14F-4D97-AF65-F5344CB8AC3E}">
        <p14:creationId xmlns:p14="http://schemas.microsoft.com/office/powerpoint/2010/main" val="16495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hlinkClick r:id="rId3" action="ppaction://hlinkfile"/>
          </p:cNvPr>
          <p:cNvSpPr/>
          <p:nvPr/>
        </p:nvSpPr>
        <p:spPr>
          <a:xfrm>
            <a:off x="1110935" y="267399"/>
            <a:ext cx="616407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SITIO WEB</a:t>
            </a:r>
          </a:p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Liquidación Nómina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2 Imagen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45" y="5420927"/>
            <a:ext cx="1108306" cy="1114982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scene3d>
            <a:camera prst="orthographicFront"/>
            <a:lightRig rig="threePt" dir="t"/>
          </a:scene3d>
          <a:sp3d extrusionH="76200" contourW="12700" prstMaterial="dkEdge">
            <a:bevelT w="165100" prst="coolSlant"/>
            <a:extrusionClr>
              <a:schemeClr val="accent5">
                <a:lumMod val="75000"/>
              </a:schemeClr>
            </a:extrusionClr>
            <a:contourClr>
              <a:schemeClr val="accent5">
                <a:lumMod val="75000"/>
              </a:schemeClr>
            </a:contourClr>
          </a:sp3d>
        </p:spPr>
      </p:pic>
    </p:spTree>
    <p:extLst>
      <p:ext uri="{BB962C8B-B14F-4D97-AF65-F5344CB8AC3E}">
        <p14:creationId xmlns:p14="http://schemas.microsoft.com/office/powerpoint/2010/main" val="204226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274</Words>
  <Application>Microsoft Office PowerPoint</Application>
  <PresentationFormat>Personalizado</PresentationFormat>
  <Paragraphs>80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01064-12</dc:creator>
  <cp:lastModifiedBy>Gustavo</cp:lastModifiedBy>
  <cp:revision>43</cp:revision>
  <dcterms:created xsi:type="dcterms:W3CDTF">2015-05-30T11:57:18Z</dcterms:created>
  <dcterms:modified xsi:type="dcterms:W3CDTF">2015-06-12T03:10:57Z</dcterms:modified>
</cp:coreProperties>
</file>